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70" r:id="rId14"/>
    <p:sldId id="274" r:id="rId15"/>
    <p:sldId id="275" r:id="rId16"/>
    <p:sldId id="280" r:id="rId17"/>
    <p:sldId id="281" r:id="rId18"/>
    <p:sldId id="282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4"/>
    <p:restoredTop sz="94648"/>
  </p:normalViewPr>
  <p:slideViewPr>
    <p:cSldViewPr snapToGrid="0" snapToObjects="1">
      <p:cViewPr>
        <p:scale>
          <a:sx n="66" d="100"/>
          <a:sy n="66" d="100"/>
        </p:scale>
        <p:origin x="1960" y="1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9C11B-CA13-0B43-9F85-22572B114872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89D0F5-D47B-5F4D-A873-40020FA41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895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9D0F5-D47B-5F4D-A873-40020FA413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4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61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8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4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50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79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24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8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08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4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206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hyperlink" Target="https://data.stadt-zuerich.ch/dataset/pd-stapo-hundebestand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9A070B3-8EC2-413C-B782-253BA2546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D7F4C58A-105A-ECDA-B1C0-25B859A65C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1881659" y="787233"/>
            <a:ext cx="8615391" cy="4832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67BE48-CA7E-1845-BC16-122A08F034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635" y="3840480"/>
            <a:ext cx="8269356" cy="225628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Dogs of Zurich: 2015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1FB576-9F44-1840-A08C-68D7EF893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4601" y="6173932"/>
            <a:ext cx="4884975" cy="552574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1100"/>
              <a:t>All data from Open Data Zurich: </a:t>
            </a:r>
            <a:br>
              <a:rPr lang="en-US" sz="1100"/>
            </a:br>
            <a:r>
              <a:rPr lang="en-US" sz="11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https://data.stadt-zuerich.ch/dataset/pd-stapo-hundebestand</a:t>
            </a:r>
            <a:endParaRPr lang="en-US" sz="110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6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BD4796F-4D50-4634-A058-0EEBBC75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FCC4C22-47D5-430A-918F-5F0BC9210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E1F53A8-026D-49F9-8C99-4D93566EA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9F1A894-FB93-4D02-91C3-2E6004FF5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8BEE1C4-1B24-44C9-909C-3C3ACE161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021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79E7-1DED-A04B-B808-610B22FB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remaining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F8DAB-1C80-0649-80B4-1366ACAAC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about couples/families? Who is the ”owner”?</a:t>
            </a:r>
          </a:p>
          <a:p>
            <a:r>
              <a:rPr lang="en-US" dirty="0"/>
              <a:t>How do we explain the gender difference?</a:t>
            </a:r>
          </a:p>
          <a:p>
            <a:r>
              <a:rPr lang="en-US" dirty="0"/>
              <a:t>What about for other pets? How would a cat distribution compare?</a:t>
            </a:r>
          </a:p>
          <a:p>
            <a:r>
              <a:rPr lang="en-US" dirty="0"/>
              <a:t>Location plays a role within Zurich, what about within Switzerland?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030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11443E-09D9-D447-9787-8DEEECAAA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Questions remaining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3ECA5D-27AC-4E40-AAC9-07599327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2"/>
            <a:ext cx="9493250" cy="3854167"/>
          </a:xfrm>
        </p:spPr>
        <p:txBody>
          <a:bodyPr/>
          <a:lstStyle/>
          <a:p>
            <a:r>
              <a:rPr lang="en-US" dirty="0"/>
              <a:t>What about couples/families? Who is the ”owner”?</a:t>
            </a:r>
          </a:p>
          <a:p>
            <a:r>
              <a:rPr lang="en-US" b="1" dirty="0"/>
              <a:t>How do we explain the gender difference?</a:t>
            </a:r>
          </a:p>
          <a:p>
            <a:r>
              <a:rPr lang="en-US" dirty="0"/>
              <a:t>What about for other pets? How would a cat distribution compare?</a:t>
            </a:r>
          </a:p>
          <a:p>
            <a:r>
              <a:rPr lang="en-US" dirty="0"/>
              <a:t>Location plays a role within Zurich, what about within Switzerland?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02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CF2AF66-75F9-2542-A454-594927DF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Questions remaining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FDC305-70BA-A847-A1B9-6F88A02E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2"/>
            <a:ext cx="9493250" cy="3854167"/>
          </a:xfrm>
        </p:spPr>
        <p:txBody>
          <a:bodyPr/>
          <a:lstStyle/>
          <a:p>
            <a:r>
              <a:rPr lang="en-US" dirty="0"/>
              <a:t>What about couples/families? Who is the ”owner”?</a:t>
            </a:r>
          </a:p>
          <a:p>
            <a:r>
              <a:rPr lang="en-US" dirty="0"/>
              <a:t>How do we explain the gender difference?</a:t>
            </a:r>
          </a:p>
          <a:p>
            <a:r>
              <a:rPr lang="en-US" b="1" dirty="0"/>
              <a:t>What about for other pets? How would a cat distribution compare?</a:t>
            </a:r>
          </a:p>
          <a:p>
            <a:r>
              <a:rPr lang="en-US" dirty="0"/>
              <a:t>Location plays a role within Zurich, what about within Switzerland?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6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CF2AF66-75F9-2542-A454-594927DF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Questions remaining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8FDC305-70BA-A847-A1B9-6F88A02EF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2"/>
            <a:ext cx="9493250" cy="3854167"/>
          </a:xfrm>
        </p:spPr>
        <p:txBody>
          <a:bodyPr/>
          <a:lstStyle/>
          <a:p>
            <a:r>
              <a:rPr lang="en-US" dirty="0"/>
              <a:t>What about couples/families? Who is the ”owner”?</a:t>
            </a:r>
          </a:p>
          <a:p>
            <a:r>
              <a:rPr lang="en-US" dirty="0"/>
              <a:t>How do we explain the gender difference?</a:t>
            </a:r>
          </a:p>
          <a:p>
            <a:r>
              <a:rPr lang="en-US" dirty="0"/>
              <a:t>What about for other pets? How would a cat distribution compare?</a:t>
            </a:r>
          </a:p>
          <a:p>
            <a:r>
              <a:rPr lang="en-US" b="1" dirty="0"/>
              <a:t>Location plays a role within Zurich, what about within Switzerland?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7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ow shot of a dog in a field">
            <a:extLst>
              <a:ext uri="{FF2B5EF4-FFF2-40B4-BE49-F238E27FC236}">
                <a16:creationId xmlns:a16="http://schemas.microsoft.com/office/drawing/2014/main" id="{27639F16-CDDF-755C-35FC-B66CBAFA9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4000"/>
          </a:blip>
          <a:srcRect l="31583" r="-1" b="-1"/>
          <a:stretch/>
        </p:blipFill>
        <p:spPr>
          <a:xfrm>
            <a:off x="457850" y="379444"/>
            <a:ext cx="6678117" cy="6490996"/>
          </a:xfrm>
          <a:custGeom>
            <a:avLst/>
            <a:gdLst/>
            <a:ahLst/>
            <a:cxnLst/>
            <a:rect l="l" t="t" r="r" b="b"/>
            <a:pathLst>
              <a:path w="6647705" h="6461436">
                <a:moveTo>
                  <a:pt x="6004504" y="217"/>
                </a:moveTo>
                <a:cubicBezTo>
                  <a:pt x="6024678" y="-1575"/>
                  <a:pt x="6042004" y="7929"/>
                  <a:pt x="6043316" y="21512"/>
                </a:cubicBezTo>
                <a:lnTo>
                  <a:pt x="6200652" y="1719217"/>
                </a:lnTo>
                <a:lnTo>
                  <a:pt x="6206825" y="1785827"/>
                </a:lnTo>
                <a:lnTo>
                  <a:pt x="6221227" y="1822016"/>
                </a:lnTo>
                <a:cubicBezTo>
                  <a:pt x="6213856" y="1837795"/>
                  <a:pt x="6231996" y="1847154"/>
                  <a:pt x="6237305" y="1858891"/>
                </a:cubicBezTo>
                <a:lnTo>
                  <a:pt x="6245339" y="2011010"/>
                </a:lnTo>
                <a:lnTo>
                  <a:pt x="6243065" y="2066060"/>
                </a:lnTo>
                <a:lnTo>
                  <a:pt x="6238739" y="2104210"/>
                </a:lnTo>
                <a:lnTo>
                  <a:pt x="6237021" y="2111648"/>
                </a:lnTo>
                <a:lnTo>
                  <a:pt x="6259718" y="2356556"/>
                </a:lnTo>
                <a:lnTo>
                  <a:pt x="6264060" y="2374375"/>
                </a:lnTo>
                <a:lnTo>
                  <a:pt x="6267041" y="2435573"/>
                </a:lnTo>
                <a:lnTo>
                  <a:pt x="6271496" y="2444087"/>
                </a:lnTo>
                <a:lnTo>
                  <a:pt x="6647705" y="6461436"/>
                </a:lnTo>
                <a:lnTo>
                  <a:pt x="545408" y="6461436"/>
                </a:lnTo>
                <a:lnTo>
                  <a:pt x="544170" y="6448085"/>
                </a:lnTo>
                <a:lnTo>
                  <a:pt x="533573" y="6434067"/>
                </a:lnTo>
                <a:lnTo>
                  <a:pt x="522439" y="6388375"/>
                </a:lnTo>
                <a:lnTo>
                  <a:pt x="518228" y="6357352"/>
                </a:lnTo>
                <a:lnTo>
                  <a:pt x="518072" y="6352810"/>
                </a:lnTo>
                <a:lnTo>
                  <a:pt x="523971" y="6314577"/>
                </a:lnTo>
                <a:cubicBezTo>
                  <a:pt x="522183" y="6313865"/>
                  <a:pt x="520483" y="6312841"/>
                  <a:pt x="518934" y="6311532"/>
                </a:cubicBezTo>
                <a:lnTo>
                  <a:pt x="513042" y="6300271"/>
                </a:lnTo>
                <a:lnTo>
                  <a:pt x="517740" y="6289716"/>
                </a:lnTo>
                <a:lnTo>
                  <a:pt x="523418" y="6241814"/>
                </a:lnTo>
                <a:lnTo>
                  <a:pt x="523922" y="6229603"/>
                </a:lnTo>
                <a:lnTo>
                  <a:pt x="67" y="577048"/>
                </a:lnTo>
                <a:cubicBezTo>
                  <a:pt x="-1138" y="563427"/>
                  <a:pt x="14205" y="550882"/>
                  <a:pt x="34408" y="548975"/>
                </a:cubicBezTo>
                <a:cubicBezTo>
                  <a:pt x="2024440" y="366055"/>
                  <a:pt x="4014473" y="183136"/>
                  <a:pt x="6004504" y="21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9C5E53-EED8-5343-9F8F-12B8F969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208" y="681036"/>
            <a:ext cx="5572992" cy="1916505"/>
          </a:xfrm>
        </p:spPr>
        <p:txBody>
          <a:bodyPr>
            <a:normAutofit/>
          </a:bodyPr>
          <a:lstStyle/>
          <a:p>
            <a:r>
              <a:rPr lang="en-US" sz="3700"/>
              <a:t>Targeting by dog breeds can be effective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C339C-394D-B446-9C0B-6950810AE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796" y="3060862"/>
            <a:ext cx="3447012" cy="3116101"/>
          </a:xfrm>
        </p:spPr>
        <p:txBody>
          <a:bodyPr>
            <a:normAutofit/>
          </a:bodyPr>
          <a:lstStyle/>
          <a:p>
            <a:r>
              <a:rPr lang="en-US" dirty="0"/>
              <a:t>The most popular dozen breeds account for more than half of all dogs from hundreds of breeds</a:t>
            </a:r>
          </a:p>
          <a:p>
            <a:r>
              <a:rPr lang="en-US" dirty="0"/>
              <a:t>9 out of 10 dogs are identified by their owners by breed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905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3DBA-9CD5-AD40-87EF-162D7742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3A-A3F7-E54F-B13E-547CBB05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Women own the most dogs and have a stronger size preference</a:t>
            </a:r>
          </a:p>
          <a:p>
            <a:r>
              <a:rPr lang="en-US" dirty="0"/>
              <a:t>Most people own one of a relatively small number of popular breeds</a:t>
            </a:r>
          </a:p>
          <a:p>
            <a:r>
              <a:rPr lang="en-US" dirty="0"/>
              <a:t>Owners find breed important</a:t>
            </a:r>
          </a:p>
          <a:p>
            <a:r>
              <a:rPr lang="en-US" dirty="0"/>
              <a:t>Mutts are evenly distributed across owner ages and genders</a:t>
            </a:r>
          </a:p>
          <a:p>
            <a:r>
              <a:rPr lang="en-US" dirty="0"/>
              <a:t>More investigation and information is needed to understand the role of location</a:t>
            </a:r>
          </a:p>
        </p:txBody>
      </p:sp>
    </p:spTree>
    <p:extLst>
      <p:ext uri="{BB962C8B-B14F-4D97-AF65-F5344CB8AC3E}">
        <p14:creationId xmlns:p14="http://schemas.microsoft.com/office/powerpoint/2010/main" val="2092227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3DBA-9CD5-AD40-87EF-162D7742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3A-A3F7-E54F-B13E-547CBB05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own the most dogs and have a stronger size preference</a:t>
            </a:r>
          </a:p>
          <a:p>
            <a:r>
              <a:rPr lang="en-US" b="1" dirty="0"/>
              <a:t>Most people own one of a relatively small number of popular breeds</a:t>
            </a:r>
          </a:p>
          <a:p>
            <a:r>
              <a:rPr lang="en-US" dirty="0"/>
              <a:t>Owners find breed important</a:t>
            </a:r>
          </a:p>
          <a:p>
            <a:r>
              <a:rPr lang="en-US" dirty="0"/>
              <a:t>Mutts are evenly distributed across owner ages and genders</a:t>
            </a:r>
          </a:p>
          <a:p>
            <a:r>
              <a:rPr lang="en-US" dirty="0"/>
              <a:t>More investigation and information is needed to understand the role of location</a:t>
            </a:r>
          </a:p>
        </p:txBody>
      </p:sp>
    </p:spTree>
    <p:extLst>
      <p:ext uri="{BB962C8B-B14F-4D97-AF65-F5344CB8AC3E}">
        <p14:creationId xmlns:p14="http://schemas.microsoft.com/office/powerpoint/2010/main" val="219037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3DBA-9CD5-AD40-87EF-162D7742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3A-A3F7-E54F-B13E-547CBB05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own the most dogs and have a stronger size preference</a:t>
            </a:r>
          </a:p>
          <a:p>
            <a:r>
              <a:rPr lang="en-US" dirty="0"/>
              <a:t>Most people own one of a relatively small number of popular breeds</a:t>
            </a:r>
          </a:p>
          <a:p>
            <a:r>
              <a:rPr lang="en-US" b="1" dirty="0"/>
              <a:t>Owners find breed important</a:t>
            </a:r>
          </a:p>
          <a:p>
            <a:r>
              <a:rPr lang="en-US" dirty="0"/>
              <a:t>Mutts are evenly distributed across owner ages and genders</a:t>
            </a:r>
          </a:p>
          <a:p>
            <a:r>
              <a:rPr lang="en-US" dirty="0"/>
              <a:t>More investigation and information is needed to understand the role of location</a:t>
            </a:r>
          </a:p>
        </p:txBody>
      </p:sp>
    </p:spTree>
    <p:extLst>
      <p:ext uri="{BB962C8B-B14F-4D97-AF65-F5344CB8AC3E}">
        <p14:creationId xmlns:p14="http://schemas.microsoft.com/office/powerpoint/2010/main" val="1758417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3DBA-9CD5-AD40-87EF-162D7742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3A-A3F7-E54F-B13E-547CBB05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own the most dogs and have a stronger size preference</a:t>
            </a:r>
          </a:p>
          <a:p>
            <a:r>
              <a:rPr lang="en-US" dirty="0"/>
              <a:t>Most people own one of a relatively small number of popular breeds</a:t>
            </a:r>
          </a:p>
          <a:p>
            <a:r>
              <a:rPr lang="en-US" dirty="0"/>
              <a:t>Owners find breed important</a:t>
            </a:r>
          </a:p>
          <a:p>
            <a:r>
              <a:rPr lang="en-US" b="1" dirty="0"/>
              <a:t>Mutts are evenly distributed across owner ages and genders</a:t>
            </a:r>
          </a:p>
          <a:p>
            <a:r>
              <a:rPr lang="en-US" dirty="0"/>
              <a:t>More investigation and information is needed to understand the role of location</a:t>
            </a:r>
          </a:p>
        </p:txBody>
      </p:sp>
    </p:spTree>
    <p:extLst>
      <p:ext uri="{BB962C8B-B14F-4D97-AF65-F5344CB8AC3E}">
        <p14:creationId xmlns:p14="http://schemas.microsoft.com/office/powerpoint/2010/main" val="1750589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3DBA-9CD5-AD40-87EF-162D7742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3A-A3F7-E54F-B13E-547CBB05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own the most dogs and have a stronger size preference</a:t>
            </a:r>
          </a:p>
          <a:p>
            <a:r>
              <a:rPr lang="en-US" dirty="0"/>
              <a:t>Most people own one of a relatively small number of popular breeds</a:t>
            </a:r>
          </a:p>
          <a:p>
            <a:r>
              <a:rPr lang="en-US" dirty="0"/>
              <a:t>Owners find breed important</a:t>
            </a:r>
          </a:p>
          <a:p>
            <a:r>
              <a:rPr lang="en-US" dirty="0"/>
              <a:t>Mutts are evenly distributed across owner ages and genders</a:t>
            </a:r>
          </a:p>
          <a:p>
            <a:r>
              <a:rPr lang="en-US" b="1" dirty="0"/>
              <a:t>More investigation and information is needed to understand the role of location</a:t>
            </a:r>
          </a:p>
        </p:txBody>
      </p:sp>
    </p:spTree>
    <p:extLst>
      <p:ext uri="{BB962C8B-B14F-4D97-AF65-F5344CB8AC3E}">
        <p14:creationId xmlns:p14="http://schemas.microsoft.com/office/powerpoint/2010/main" val="3206267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DA538-A91F-F743-94E3-7BE57000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Dog Ownership Peaks from 41-60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006D2-8360-C244-B61C-B97AB7995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DB204-7032-DB45-A5D7-D44E1959E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4" y="2318032"/>
            <a:ext cx="504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325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7BA11-1AA9-5E49-8D1A-A94C4F67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685800"/>
            <a:ext cx="10286999" cy="878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Women Own Twice As Many Dogs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>
            <a:off x="993847" y="2399634"/>
            <a:ext cx="5012973" cy="37725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0E0F80A2-6611-465C-80A5-6ADAE3F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1726406" y="1873898"/>
            <a:ext cx="3549202" cy="4817017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6125829" y="2260582"/>
            <a:ext cx="5012973" cy="377256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C0032-8B2C-3B48-9684-E651A1512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889" y="1664702"/>
            <a:ext cx="8343663" cy="5717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51-60 year-old women own the most dogs in Zurich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1CC1A-CDEF-2947-A648-390ED012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214" y="2715839"/>
            <a:ext cx="4451770" cy="3128573"/>
          </a:xfrm>
          <a:prstGeom prst="rect">
            <a:avLst/>
          </a:prstGeom>
        </p:spPr>
      </p:pic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320000" flipV="1">
            <a:off x="6852752" y="1751408"/>
            <a:ext cx="3581434" cy="4789123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34F0B-0CCC-614D-B5AA-5B041A6C9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346" y="2575326"/>
            <a:ext cx="4461777" cy="3132192"/>
          </a:xfrm>
          <a:prstGeom prst="rect">
            <a:avLst/>
          </a:prstGeom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3764E34D-5977-436B-9A82-C31C8E17F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5B90D12-FCCE-4166-BE8A-C94B28202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61AE8F8-0F31-4647-8F7E-A3BF41FA28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6EBA181-FD15-4BE6-B234-DF61F4E36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E95A71E-836A-40CF-8189-CA4E12973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1013">
            <a:off x="10290140" y="5188786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22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7650" y="532924"/>
            <a:ext cx="4897417" cy="49338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E0F80A2-6611-465C-80A5-6ADAE3F03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95909" y="690793"/>
            <a:ext cx="4711125" cy="4634455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7F9DA9-5521-4A58-9B23-C108A3A2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9886" y="532924"/>
            <a:ext cx="4897417" cy="49338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CF2B5AB8-A75C-49F7-8DF4-3342BF3C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6263143" y="680785"/>
            <a:ext cx="4711123" cy="4654470"/>
          </a:xfrm>
          <a:custGeom>
            <a:avLst/>
            <a:gdLst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1367050 w 5228120"/>
              <a:gd name="connsiteY32" fmla="*/ 4957256 h 4957903"/>
              <a:gd name="connsiteX33" fmla="*/ 44266 w 5228120"/>
              <a:gd name="connsiteY33" fmla="*/ 4957256 h 4957903"/>
              <a:gd name="connsiteX34" fmla="*/ 19873 w 5228120"/>
              <a:gd name="connsiteY34" fmla="*/ 4940773 h 4957903"/>
              <a:gd name="connsiteX35" fmla="*/ 19873 w 5228120"/>
              <a:gd name="connsiteY35" fmla="*/ 4191718 h 4957903"/>
              <a:gd name="connsiteX36" fmla="*/ 13009 w 5228120"/>
              <a:gd name="connsiteY36" fmla="*/ 4167267 h 4957903"/>
              <a:gd name="connsiteX37" fmla="*/ 19873 w 5228120"/>
              <a:gd name="connsiteY37" fmla="*/ 4142119 h 4957903"/>
              <a:gd name="connsiteX38" fmla="*/ 19873 w 5228120"/>
              <a:gd name="connsiteY38" fmla="*/ 3806985 h 4957903"/>
              <a:gd name="connsiteX39" fmla="*/ 19873 w 5228120"/>
              <a:gd name="connsiteY39" fmla="*/ 3762500 h 4957903"/>
              <a:gd name="connsiteX40" fmla="*/ 12558 w 5228120"/>
              <a:gd name="connsiteY40" fmla="*/ 3737654 h 4957903"/>
              <a:gd name="connsiteX41" fmla="*/ 4175 w 5228120"/>
              <a:gd name="connsiteY41" fmla="*/ 3712250 h 4957903"/>
              <a:gd name="connsiteX42" fmla="*/ 560 w 5228120"/>
              <a:gd name="connsiteY42" fmla="*/ 3687770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832122 w 5228120"/>
              <a:gd name="connsiteY22" fmla="*/ 0 h 4957903"/>
              <a:gd name="connsiteX23" fmla="*/ 3871237 w 5228120"/>
              <a:gd name="connsiteY23" fmla="*/ 0 h 4957903"/>
              <a:gd name="connsiteX24" fmla="*/ 3872793 w 5228120"/>
              <a:gd name="connsiteY24" fmla="*/ 647 h 4957903"/>
              <a:gd name="connsiteX25" fmla="*/ 5196316 w 5228120"/>
              <a:gd name="connsiteY25" fmla="*/ 647 h 4957903"/>
              <a:gd name="connsiteX26" fmla="*/ 5224586 w 5228120"/>
              <a:gd name="connsiteY26" fmla="*/ 28919 h 4957903"/>
              <a:gd name="connsiteX27" fmla="*/ 5224586 w 5228120"/>
              <a:gd name="connsiteY27" fmla="*/ 4929710 h 4957903"/>
              <a:gd name="connsiteX28" fmla="*/ 5196315 w 5228120"/>
              <a:gd name="connsiteY28" fmla="*/ 4957902 h 4957903"/>
              <a:gd name="connsiteX29" fmla="*/ 5157924 w 5228120"/>
              <a:gd name="connsiteY29" fmla="*/ 4957902 h 4957903"/>
              <a:gd name="connsiteX30" fmla="*/ 5157922 w 5228120"/>
              <a:gd name="connsiteY30" fmla="*/ 4957903 h 4957903"/>
              <a:gd name="connsiteX31" fmla="*/ 1369345 w 5228120"/>
              <a:gd name="connsiteY31" fmla="*/ 4957903 h 4957903"/>
              <a:gd name="connsiteX32" fmla="*/ 44266 w 5228120"/>
              <a:gd name="connsiteY32" fmla="*/ 4957256 h 4957903"/>
              <a:gd name="connsiteX33" fmla="*/ 19873 w 5228120"/>
              <a:gd name="connsiteY33" fmla="*/ 4940773 h 4957903"/>
              <a:gd name="connsiteX34" fmla="*/ 19873 w 5228120"/>
              <a:gd name="connsiteY34" fmla="*/ 4191718 h 4957903"/>
              <a:gd name="connsiteX35" fmla="*/ 13009 w 5228120"/>
              <a:gd name="connsiteY35" fmla="*/ 4167267 h 4957903"/>
              <a:gd name="connsiteX36" fmla="*/ 19873 w 5228120"/>
              <a:gd name="connsiteY36" fmla="*/ 4142119 h 4957903"/>
              <a:gd name="connsiteX37" fmla="*/ 19873 w 5228120"/>
              <a:gd name="connsiteY37" fmla="*/ 3806985 h 4957903"/>
              <a:gd name="connsiteX38" fmla="*/ 19873 w 5228120"/>
              <a:gd name="connsiteY38" fmla="*/ 3762500 h 4957903"/>
              <a:gd name="connsiteX39" fmla="*/ 12558 w 5228120"/>
              <a:gd name="connsiteY39" fmla="*/ 3737654 h 4957903"/>
              <a:gd name="connsiteX40" fmla="*/ 4175 w 5228120"/>
              <a:gd name="connsiteY40" fmla="*/ 3712250 h 4957903"/>
              <a:gd name="connsiteX41" fmla="*/ 560 w 5228120"/>
              <a:gd name="connsiteY41" fmla="*/ 3687770 h 4957903"/>
              <a:gd name="connsiteX42" fmla="*/ 0 w 5228120"/>
              <a:gd name="connsiteY42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832106 w 5228120"/>
              <a:gd name="connsiteY21" fmla="*/ 9 h 4957903"/>
              <a:gd name="connsiteX22" fmla="*/ 3871237 w 5228120"/>
              <a:gd name="connsiteY22" fmla="*/ 0 h 4957903"/>
              <a:gd name="connsiteX23" fmla="*/ 3872793 w 5228120"/>
              <a:gd name="connsiteY23" fmla="*/ 647 h 4957903"/>
              <a:gd name="connsiteX24" fmla="*/ 5196316 w 5228120"/>
              <a:gd name="connsiteY24" fmla="*/ 647 h 4957903"/>
              <a:gd name="connsiteX25" fmla="*/ 5224586 w 5228120"/>
              <a:gd name="connsiteY25" fmla="*/ 28919 h 4957903"/>
              <a:gd name="connsiteX26" fmla="*/ 5224586 w 5228120"/>
              <a:gd name="connsiteY26" fmla="*/ 4929710 h 4957903"/>
              <a:gd name="connsiteX27" fmla="*/ 5196315 w 5228120"/>
              <a:gd name="connsiteY27" fmla="*/ 4957902 h 4957903"/>
              <a:gd name="connsiteX28" fmla="*/ 5157924 w 5228120"/>
              <a:gd name="connsiteY28" fmla="*/ 4957902 h 4957903"/>
              <a:gd name="connsiteX29" fmla="*/ 5157922 w 5228120"/>
              <a:gd name="connsiteY29" fmla="*/ 4957903 h 4957903"/>
              <a:gd name="connsiteX30" fmla="*/ 1369345 w 5228120"/>
              <a:gd name="connsiteY30" fmla="*/ 4957903 h 4957903"/>
              <a:gd name="connsiteX31" fmla="*/ 44266 w 5228120"/>
              <a:gd name="connsiteY31" fmla="*/ 4957256 h 4957903"/>
              <a:gd name="connsiteX32" fmla="*/ 19873 w 5228120"/>
              <a:gd name="connsiteY32" fmla="*/ 4940773 h 4957903"/>
              <a:gd name="connsiteX33" fmla="*/ 19873 w 5228120"/>
              <a:gd name="connsiteY33" fmla="*/ 4191718 h 4957903"/>
              <a:gd name="connsiteX34" fmla="*/ 13009 w 5228120"/>
              <a:gd name="connsiteY34" fmla="*/ 4167267 h 4957903"/>
              <a:gd name="connsiteX35" fmla="*/ 19873 w 5228120"/>
              <a:gd name="connsiteY35" fmla="*/ 4142119 h 4957903"/>
              <a:gd name="connsiteX36" fmla="*/ 19873 w 5228120"/>
              <a:gd name="connsiteY36" fmla="*/ 3806985 h 4957903"/>
              <a:gd name="connsiteX37" fmla="*/ 19873 w 5228120"/>
              <a:gd name="connsiteY37" fmla="*/ 3762500 h 4957903"/>
              <a:gd name="connsiteX38" fmla="*/ 12558 w 5228120"/>
              <a:gd name="connsiteY38" fmla="*/ 3737654 h 4957903"/>
              <a:gd name="connsiteX39" fmla="*/ 4175 w 5228120"/>
              <a:gd name="connsiteY39" fmla="*/ 3712250 h 4957903"/>
              <a:gd name="connsiteX40" fmla="*/ 560 w 5228120"/>
              <a:gd name="connsiteY40" fmla="*/ 3687770 h 4957903"/>
              <a:gd name="connsiteX41" fmla="*/ 0 w 5228120"/>
              <a:gd name="connsiteY41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813371 w 5228120"/>
              <a:gd name="connsiteY20" fmla="*/ 10 h 4957903"/>
              <a:gd name="connsiteX21" fmla="*/ 3871237 w 5228120"/>
              <a:gd name="connsiteY21" fmla="*/ 0 h 4957903"/>
              <a:gd name="connsiteX22" fmla="*/ 3872793 w 5228120"/>
              <a:gd name="connsiteY22" fmla="*/ 647 h 4957903"/>
              <a:gd name="connsiteX23" fmla="*/ 5196316 w 5228120"/>
              <a:gd name="connsiteY23" fmla="*/ 647 h 4957903"/>
              <a:gd name="connsiteX24" fmla="*/ 5224586 w 5228120"/>
              <a:gd name="connsiteY24" fmla="*/ 28919 h 4957903"/>
              <a:gd name="connsiteX25" fmla="*/ 5224586 w 5228120"/>
              <a:gd name="connsiteY25" fmla="*/ 4929710 h 4957903"/>
              <a:gd name="connsiteX26" fmla="*/ 5196315 w 5228120"/>
              <a:gd name="connsiteY26" fmla="*/ 4957902 h 4957903"/>
              <a:gd name="connsiteX27" fmla="*/ 5157924 w 5228120"/>
              <a:gd name="connsiteY27" fmla="*/ 4957902 h 4957903"/>
              <a:gd name="connsiteX28" fmla="*/ 5157922 w 5228120"/>
              <a:gd name="connsiteY28" fmla="*/ 4957903 h 4957903"/>
              <a:gd name="connsiteX29" fmla="*/ 1369345 w 5228120"/>
              <a:gd name="connsiteY29" fmla="*/ 4957903 h 4957903"/>
              <a:gd name="connsiteX30" fmla="*/ 44266 w 5228120"/>
              <a:gd name="connsiteY30" fmla="*/ 4957256 h 4957903"/>
              <a:gd name="connsiteX31" fmla="*/ 19873 w 5228120"/>
              <a:gd name="connsiteY31" fmla="*/ 4940773 h 4957903"/>
              <a:gd name="connsiteX32" fmla="*/ 19873 w 5228120"/>
              <a:gd name="connsiteY32" fmla="*/ 4191718 h 4957903"/>
              <a:gd name="connsiteX33" fmla="*/ 13009 w 5228120"/>
              <a:gd name="connsiteY33" fmla="*/ 4167267 h 4957903"/>
              <a:gd name="connsiteX34" fmla="*/ 19873 w 5228120"/>
              <a:gd name="connsiteY34" fmla="*/ 4142119 h 4957903"/>
              <a:gd name="connsiteX35" fmla="*/ 19873 w 5228120"/>
              <a:gd name="connsiteY35" fmla="*/ 3806985 h 4957903"/>
              <a:gd name="connsiteX36" fmla="*/ 19873 w 5228120"/>
              <a:gd name="connsiteY36" fmla="*/ 3762500 h 4957903"/>
              <a:gd name="connsiteX37" fmla="*/ 12558 w 5228120"/>
              <a:gd name="connsiteY37" fmla="*/ 3737654 h 4957903"/>
              <a:gd name="connsiteX38" fmla="*/ 4175 w 5228120"/>
              <a:gd name="connsiteY38" fmla="*/ 3712250 h 4957903"/>
              <a:gd name="connsiteX39" fmla="*/ 560 w 5228120"/>
              <a:gd name="connsiteY39" fmla="*/ 3687770 h 4957903"/>
              <a:gd name="connsiteX40" fmla="*/ 0 w 5228120"/>
              <a:gd name="connsiteY40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3872793 w 5228120"/>
              <a:gd name="connsiteY21" fmla="*/ 647 h 4957903"/>
              <a:gd name="connsiteX22" fmla="*/ 5196316 w 5228120"/>
              <a:gd name="connsiteY22" fmla="*/ 647 h 4957903"/>
              <a:gd name="connsiteX23" fmla="*/ 5224586 w 5228120"/>
              <a:gd name="connsiteY23" fmla="*/ 28919 h 4957903"/>
              <a:gd name="connsiteX24" fmla="*/ 5224586 w 5228120"/>
              <a:gd name="connsiteY24" fmla="*/ 4929710 h 4957903"/>
              <a:gd name="connsiteX25" fmla="*/ 5196315 w 5228120"/>
              <a:gd name="connsiteY25" fmla="*/ 4957902 h 4957903"/>
              <a:gd name="connsiteX26" fmla="*/ 5157924 w 5228120"/>
              <a:gd name="connsiteY26" fmla="*/ 4957902 h 4957903"/>
              <a:gd name="connsiteX27" fmla="*/ 5157922 w 5228120"/>
              <a:gd name="connsiteY27" fmla="*/ 4957903 h 4957903"/>
              <a:gd name="connsiteX28" fmla="*/ 1369345 w 5228120"/>
              <a:gd name="connsiteY28" fmla="*/ 4957903 h 4957903"/>
              <a:gd name="connsiteX29" fmla="*/ 44266 w 5228120"/>
              <a:gd name="connsiteY29" fmla="*/ 4957256 h 4957903"/>
              <a:gd name="connsiteX30" fmla="*/ 19873 w 5228120"/>
              <a:gd name="connsiteY30" fmla="*/ 4940773 h 4957903"/>
              <a:gd name="connsiteX31" fmla="*/ 19873 w 5228120"/>
              <a:gd name="connsiteY31" fmla="*/ 4191718 h 4957903"/>
              <a:gd name="connsiteX32" fmla="*/ 13009 w 5228120"/>
              <a:gd name="connsiteY32" fmla="*/ 4167267 h 4957903"/>
              <a:gd name="connsiteX33" fmla="*/ 19873 w 5228120"/>
              <a:gd name="connsiteY33" fmla="*/ 4142119 h 4957903"/>
              <a:gd name="connsiteX34" fmla="*/ 19873 w 5228120"/>
              <a:gd name="connsiteY34" fmla="*/ 3806985 h 4957903"/>
              <a:gd name="connsiteX35" fmla="*/ 19873 w 5228120"/>
              <a:gd name="connsiteY35" fmla="*/ 3762500 h 4957903"/>
              <a:gd name="connsiteX36" fmla="*/ 12558 w 5228120"/>
              <a:gd name="connsiteY36" fmla="*/ 3737654 h 4957903"/>
              <a:gd name="connsiteX37" fmla="*/ 4175 w 5228120"/>
              <a:gd name="connsiteY37" fmla="*/ 3712250 h 4957903"/>
              <a:gd name="connsiteX38" fmla="*/ 560 w 5228120"/>
              <a:gd name="connsiteY38" fmla="*/ 3687770 h 4957903"/>
              <a:gd name="connsiteX39" fmla="*/ 0 w 5228120"/>
              <a:gd name="connsiteY39" fmla="*/ 3668924 h 4957903"/>
              <a:gd name="connsiteX0" fmla="*/ 0 w 5228120"/>
              <a:gd name="connsiteY0" fmla="*/ 3668924 h 4957903"/>
              <a:gd name="connsiteX1" fmla="*/ 4948 w 5228120"/>
              <a:gd name="connsiteY1" fmla="*/ 3649181 h 4957903"/>
              <a:gd name="connsiteX2" fmla="*/ 2889 w 5228120"/>
              <a:gd name="connsiteY2" fmla="*/ 3635853 h 4957903"/>
              <a:gd name="connsiteX3" fmla="*/ 8191 w 5228120"/>
              <a:gd name="connsiteY3" fmla="*/ 3611031 h 4957903"/>
              <a:gd name="connsiteX4" fmla="*/ 13074 w 5228120"/>
              <a:gd name="connsiteY4" fmla="*/ 3574720 h 4957903"/>
              <a:gd name="connsiteX5" fmla="*/ 18280 w 5228120"/>
              <a:gd name="connsiteY5" fmla="*/ 3549725 h 4957903"/>
              <a:gd name="connsiteX6" fmla="*/ 19873 w 5228120"/>
              <a:gd name="connsiteY6" fmla="*/ 3544905 h 4957903"/>
              <a:gd name="connsiteX7" fmla="*/ 19873 w 5228120"/>
              <a:gd name="connsiteY7" fmla="*/ 3381346 h 4957903"/>
              <a:gd name="connsiteX8" fmla="*/ 18092 w 5228120"/>
              <a:gd name="connsiteY8" fmla="*/ 3369281 h 4957903"/>
              <a:gd name="connsiteX9" fmla="*/ 19873 w 5228120"/>
              <a:gd name="connsiteY9" fmla="*/ 3328576 h 4957903"/>
              <a:gd name="connsiteX10" fmla="*/ 17446 w 5228120"/>
              <a:gd name="connsiteY10" fmla="*/ 3322665 h 4957903"/>
              <a:gd name="connsiteX11" fmla="*/ 19873 w 5228120"/>
              <a:gd name="connsiteY11" fmla="*/ 3282869 h 4957903"/>
              <a:gd name="connsiteX12" fmla="*/ 17812 w 5228120"/>
              <a:gd name="connsiteY12" fmla="*/ 3239267 h 4957903"/>
              <a:gd name="connsiteX13" fmla="*/ 12273 w 5228120"/>
              <a:gd name="connsiteY13" fmla="*/ 3236011 h 4957903"/>
              <a:gd name="connsiteX14" fmla="*/ 11786 w 5228120"/>
              <a:gd name="connsiteY14" fmla="*/ 3226449 h 4957903"/>
              <a:gd name="connsiteX15" fmla="*/ 11892 w 5228120"/>
              <a:gd name="connsiteY15" fmla="*/ 3211395 h 4957903"/>
              <a:gd name="connsiteX16" fmla="*/ 17706 w 5228120"/>
              <a:gd name="connsiteY16" fmla="*/ 3177674 h 4957903"/>
              <a:gd name="connsiteX17" fmla="*/ 14268 w 5228120"/>
              <a:gd name="connsiteY17" fmla="*/ 18938 h 4957903"/>
              <a:gd name="connsiteX18" fmla="*/ 30700 w 5228120"/>
              <a:gd name="connsiteY18" fmla="*/ 2311 h 4957903"/>
              <a:gd name="connsiteX19" fmla="*/ 44276 w 5228120"/>
              <a:gd name="connsiteY19" fmla="*/ 164 h 4957903"/>
              <a:gd name="connsiteX20" fmla="*/ 3871237 w 5228120"/>
              <a:gd name="connsiteY20" fmla="*/ 0 h 4957903"/>
              <a:gd name="connsiteX21" fmla="*/ 5196316 w 5228120"/>
              <a:gd name="connsiteY21" fmla="*/ 647 h 4957903"/>
              <a:gd name="connsiteX22" fmla="*/ 5224586 w 5228120"/>
              <a:gd name="connsiteY22" fmla="*/ 28919 h 4957903"/>
              <a:gd name="connsiteX23" fmla="*/ 5224586 w 5228120"/>
              <a:gd name="connsiteY23" fmla="*/ 4929710 h 4957903"/>
              <a:gd name="connsiteX24" fmla="*/ 5196315 w 5228120"/>
              <a:gd name="connsiteY24" fmla="*/ 4957902 h 4957903"/>
              <a:gd name="connsiteX25" fmla="*/ 5157924 w 5228120"/>
              <a:gd name="connsiteY25" fmla="*/ 4957902 h 4957903"/>
              <a:gd name="connsiteX26" fmla="*/ 5157922 w 5228120"/>
              <a:gd name="connsiteY26" fmla="*/ 4957903 h 4957903"/>
              <a:gd name="connsiteX27" fmla="*/ 1369345 w 5228120"/>
              <a:gd name="connsiteY27" fmla="*/ 4957903 h 4957903"/>
              <a:gd name="connsiteX28" fmla="*/ 44266 w 5228120"/>
              <a:gd name="connsiteY28" fmla="*/ 4957256 h 4957903"/>
              <a:gd name="connsiteX29" fmla="*/ 19873 w 5228120"/>
              <a:gd name="connsiteY29" fmla="*/ 4940773 h 4957903"/>
              <a:gd name="connsiteX30" fmla="*/ 19873 w 5228120"/>
              <a:gd name="connsiteY30" fmla="*/ 4191718 h 4957903"/>
              <a:gd name="connsiteX31" fmla="*/ 13009 w 5228120"/>
              <a:gd name="connsiteY31" fmla="*/ 4167267 h 4957903"/>
              <a:gd name="connsiteX32" fmla="*/ 19873 w 5228120"/>
              <a:gd name="connsiteY32" fmla="*/ 4142119 h 4957903"/>
              <a:gd name="connsiteX33" fmla="*/ 19873 w 5228120"/>
              <a:gd name="connsiteY33" fmla="*/ 3806985 h 4957903"/>
              <a:gd name="connsiteX34" fmla="*/ 19873 w 5228120"/>
              <a:gd name="connsiteY34" fmla="*/ 3762500 h 4957903"/>
              <a:gd name="connsiteX35" fmla="*/ 12558 w 5228120"/>
              <a:gd name="connsiteY35" fmla="*/ 3737654 h 4957903"/>
              <a:gd name="connsiteX36" fmla="*/ 4175 w 5228120"/>
              <a:gd name="connsiteY36" fmla="*/ 3712250 h 4957903"/>
              <a:gd name="connsiteX37" fmla="*/ 560 w 5228120"/>
              <a:gd name="connsiteY37" fmla="*/ 3687770 h 4957903"/>
              <a:gd name="connsiteX38" fmla="*/ 0 w 5228120"/>
              <a:gd name="connsiteY38" fmla="*/ 3668924 h 4957903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1369345 w 5228120"/>
              <a:gd name="connsiteY26" fmla="*/ 4957739 h 4957739"/>
              <a:gd name="connsiteX27" fmla="*/ 44266 w 5228120"/>
              <a:gd name="connsiteY27" fmla="*/ 4957092 h 4957739"/>
              <a:gd name="connsiteX28" fmla="*/ 19873 w 5228120"/>
              <a:gd name="connsiteY28" fmla="*/ 4940609 h 4957739"/>
              <a:gd name="connsiteX29" fmla="*/ 19873 w 5228120"/>
              <a:gd name="connsiteY29" fmla="*/ 4191554 h 4957739"/>
              <a:gd name="connsiteX30" fmla="*/ 13009 w 5228120"/>
              <a:gd name="connsiteY30" fmla="*/ 4167103 h 4957739"/>
              <a:gd name="connsiteX31" fmla="*/ 19873 w 5228120"/>
              <a:gd name="connsiteY31" fmla="*/ 4141955 h 4957739"/>
              <a:gd name="connsiteX32" fmla="*/ 19873 w 5228120"/>
              <a:gd name="connsiteY32" fmla="*/ 3806821 h 4957739"/>
              <a:gd name="connsiteX33" fmla="*/ 19873 w 5228120"/>
              <a:gd name="connsiteY33" fmla="*/ 3762336 h 4957739"/>
              <a:gd name="connsiteX34" fmla="*/ 12558 w 5228120"/>
              <a:gd name="connsiteY34" fmla="*/ 3737490 h 4957739"/>
              <a:gd name="connsiteX35" fmla="*/ 4175 w 5228120"/>
              <a:gd name="connsiteY35" fmla="*/ 3712086 h 4957739"/>
              <a:gd name="connsiteX36" fmla="*/ 560 w 5228120"/>
              <a:gd name="connsiteY36" fmla="*/ 3687606 h 4957739"/>
              <a:gd name="connsiteX37" fmla="*/ 0 w 5228120"/>
              <a:gd name="connsiteY37" fmla="*/ 3668760 h 4957739"/>
              <a:gd name="connsiteX0" fmla="*/ 0 w 5228120"/>
              <a:gd name="connsiteY0" fmla="*/ 3668760 h 4957739"/>
              <a:gd name="connsiteX1" fmla="*/ 4948 w 5228120"/>
              <a:gd name="connsiteY1" fmla="*/ 3649017 h 4957739"/>
              <a:gd name="connsiteX2" fmla="*/ 2889 w 5228120"/>
              <a:gd name="connsiteY2" fmla="*/ 3635689 h 4957739"/>
              <a:gd name="connsiteX3" fmla="*/ 8191 w 5228120"/>
              <a:gd name="connsiteY3" fmla="*/ 3610867 h 4957739"/>
              <a:gd name="connsiteX4" fmla="*/ 13074 w 5228120"/>
              <a:gd name="connsiteY4" fmla="*/ 3574556 h 4957739"/>
              <a:gd name="connsiteX5" fmla="*/ 18280 w 5228120"/>
              <a:gd name="connsiteY5" fmla="*/ 3549561 h 4957739"/>
              <a:gd name="connsiteX6" fmla="*/ 19873 w 5228120"/>
              <a:gd name="connsiteY6" fmla="*/ 3544741 h 4957739"/>
              <a:gd name="connsiteX7" fmla="*/ 19873 w 5228120"/>
              <a:gd name="connsiteY7" fmla="*/ 3381182 h 4957739"/>
              <a:gd name="connsiteX8" fmla="*/ 18092 w 5228120"/>
              <a:gd name="connsiteY8" fmla="*/ 3369117 h 4957739"/>
              <a:gd name="connsiteX9" fmla="*/ 19873 w 5228120"/>
              <a:gd name="connsiteY9" fmla="*/ 3328412 h 4957739"/>
              <a:gd name="connsiteX10" fmla="*/ 17446 w 5228120"/>
              <a:gd name="connsiteY10" fmla="*/ 3322501 h 4957739"/>
              <a:gd name="connsiteX11" fmla="*/ 19873 w 5228120"/>
              <a:gd name="connsiteY11" fmla="*/ 3282705 h 4957739"/>
              <a:gd name="connsiteX12" fmla="*/ 17812 w 5228120"/>
              <a:gd name="connsiteY12" fmla="*/ 3239103 h 4957739"/>
              <a:gd name="connsiteX13" fmla="*/ 12273 w 5228120"/>
              <a:gd name="connsiteY13" fmla="*/ 3235847 h 4957739"/>
              <a:gd name="connsiteX14" fmla="*/ 11786 w 5228120"/>
              <a:gd name="connsiteY14" fmla="*/ 3226285 h 4957739"/>
              <a:gd name="connsiteX15" fmla="*/ 11892 w 5228120"/>
              <a:gd name="connsiteY15" fmla="*/ 3211231 h 4957739"/>
              <a:gd name="connsiteX16" fmla="*/ 17706 w 5228120"/>
              <a:gd name="connsiteY16" fmla="*/ 3177510 h 4957739"/>
              <a:gd name="connsiteX17" fmla="*/ 14268 w 5228120"/>
              <a:gd name="connsiteY17" fmla="*/ 18774 h 4957739"/>
              <a:gd name="connsiteX18" fmla="*/ 30700 w 5228120"/>
              <a:gd name="connsiteY18" fmla="*/ 2147 h 4957739"/>
              <a:gd name="connsiteX19" fmla="*/ 44276 w 5228120"/>
              <a:gd name="connsiteY19" fmla="*/ 0 h 4957739"/>
              <a:gd name="connsiteX20" fmla="*/ 5196316 w 5228120"/>
              <a:gd name="connsiteY20" fmla="*/ 483 h 4957739"/>
              <a:gd name="connsiteX21" fmla="*/ 5224586 w 5228120"/>
              <a:gd name="connsiteY21" fmla="*/ 28755 h 4957739"/>
              <a:gd name="connsiteX22" fmla="*/ 5224586 w 5228120"/>
              <a:gd name="connsiteY22" fmla="*/ 4929546 h 4957739"/>
              <a:gd name="connsiteX23" fmla="*/ 5196315 w 5228120"/>
              <a:gd name="connsiteY23" fmla="*/ 4957738 h 4957739"/>
              <a:gd name="connsiteX24" fmla="*/ 5157924 w 5228120"/>
              <a:gd name="connsiteY24" fmla="*/ 4957738 h 4957739"/>
              <a:gd name="connsiteX25" fmla="*/ 5157922 w 5228120"/>
              <a:gd name="connsiteY25" fmla="*/ 4957739 h 4957739"/>
              <a:gd name="connsiteX26" fmla="*/ 44266 w 5228120"/>
              <a:gd name="connsiteY26" fmla="*/ 4957092 h 4957739"/>
              <a:gd name="connsiteX27" fmla="*/ 19873 w 5228120"/>
              <a:gd name="connsiteY27" fmla="*/ 4940609 h 4957739"/>
              <a:gd name="connsiteX28" fmla="*/ 19873 w 5228120"/>
              <a:gd name="connsiteY28" fmla="*/ 4191554 h 4957739"/>
              <a:gd name="connsiteX29" fmla="*/ 13009 w 5228120"/>
              <a:gd name="connsiteY29" fmla="*/ 4167103 h 4957739"/>
              <a:gd name="connsiteX30" fmla="*/ 19873 w 5228120"/>
              <a:gd name="connsiteY30" fmla="*/ 4141955 h 4957739"/>
              <a:gd name="connsiteX31" fmla="*/ 19873 w 5228120"/>
              <a:gd name="connsiteY31" fmla="*/ 3806821 h 4957739"/>
              <a:gd name="connsiteX32" fmla="*/ 19873 w 5228120"/>
              <a:gd name="connsiteY32" fmla="*/ 3762336 h 4957739"/>
              <a:gd name="connsiteX33" fmla="*/ 12558 w 5228120"/>
              <a:gd name="connsiteY33" fmla="*/ 3737490 h 4957739"/>
              <a:gd name="connsiteX34" fmla="*/ 4175 w 5228120"/>
              <a:gd name="connsiteY34" fmla="*/ 3712086 h 4957739"/>
              <a:gd name="connsiteX35" fmla="*/ 560 w 5228120"/>
              <a:gd name="connsiteY35" fmla="*/ 3687606 h 4957739"/>
              <a:gd name="connsiteX36" fmla="*/ 0 w 5228120"/>
              <a:gd name="connsiteY36" fmla="*/ 3668760 h 4957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228120" h="4957739">
                <a:moveTo>
                  <a:pt x="0" y="3668760"/>
                </a:moveTo>
                <a:lnTo>
                  <a:pt x="4948" y="3649017"/>
                </a:lnTo>
                <a:cubicBezTo>
                  <a:pt x="5428" y="3643504"/>
                  <a:pt x="2348" y="3642047"/>
                  <a:pt x="2889" y="3635689"/>
                </a:cubicBezTo>
                <a:lnTo>
                  <a:pt x="8191" y="3610867"/>
                </a:lnTo>
                <a:lnTo>
                  <a:pt x="13074" y="3574556"/>
                </a:lnTo>
                <a:lnTo>
                  <a:pt x="18280" y="3549561"/>
                </a:lnTo>
                <a:lnTo>
                  <a:pt x="19873" y="3544741"/>
                </a:lnTo>
                <a:lnTo>
                  <a:pt x="19873" y="3381182"/>
                </a:lnTo>
                <a:lnTo>
                  <a:pt x="18092" y="3369117"/>
                </a:lnTo>
                <a:cubicBezTo>
                  <a:pt x="18686" y="3355549"/>
                  <a:pt x="19279" y="3341980"/>
                  <a:pt x="19873" y="3328412"/>
                </a:cubicBezTo>
                <a:lnTo>
                  <a:pt x="17446" y="3322501"/>
                </a:lnTo>
                <a:lnTo>
                  <a:pt x="19873" y="3282705"/>
                </a:lnTo>
                <a:cubicBezTo>
                  <a:pt x="19530" y="3269526"/>
                  <a:pt x="20072" y="3246690"/>
                  <a:pt x="17812" y="3239103"/>
                </a:cubicBezTo>
                <a:lnTo>
                  <a:pt x="12273" y="3235847"/>
                </a:lnTo>
                <a:cubicBezTo>
                  <a:pt x="12111" y="3232660"/>
                  <a:pt x="11948" y="3229472"/>
                  <a:pt x="11786" y="3226285"/>
                </a:cubicBezTo>
                <a:cubicBezTo>
                  <a:pt x="12210" y="3225585"/>
                  <a:pt x="11857" y="3211799"/>
                  <a:pt x="11892" y="3211231"/>
                </a:cubicBezTo>
                <a:lnTo>
                  <a:pt x="17706" y="3177510"/>
                </a:lnTo>
                <a:lnTo>
                  <a:pt x="14268" y="18774"/>
                </a:lnTo>
                <a:cubicBezTo>
                  <a:pt x="19746" y="9227"/>
                  <a:pt x="21251" y="7690"/>
                  <a:pt x="30700" y="2147"/>
                </a:cubicBezTo>
                <a:lnTo>
                  <a:pt x="44276" y="0"/>
                </a:lnTo>
                <a:lnTo>
                  <a:pt x="5196316" y="483"/>
                </a:lnTo>
                <a:cubicBezTo>
                  <a:pt x="5211913" y="528"/>
                  <a:pt x="5224547" y="13159"/>
                  <a:pt x="5224586" y="28755"/>
                </a:cubicBezTo>
                <a:cubicBezTo>
                  <a:pt x="5229299" y="850266"/>
                  <a:pt x="5229298" y="4108050"/>
                  <a:pt x="5224586" y="4929546"/>
                </a:cubicBezTo>
                <a:cubicBezTo>
                  <a:pt x="5224498" y="4945112"/>
                  <a:pt x="5211880" y="4957697"/>
                  <a:pt x="5196315" y="4957738"/>
                </a:cubicBezTo>
                <a:lnTo>
                  <a:pt x="5157924" y="4957738"/>
                </a:lnTo>
                <a:cubicBezTo>
                  <a:pt x="5157923" y="4957738"/>
                  <a:pt x="5157923" y="4957739"/>
                  <a:pt x="5157922" y="4957739"/>
                </a:cubicBezTo>
                <a:lnTo>
                  <a:pt x="44266" y="4957092"/>
                </a:lnTo>
                <a:cubicBezTo>
                  <a:pt x="30798" y="4957039"/>
                  <a:pt x="19909" y="4949683"/>
                  <a:pt x="19873" y="4940609"/>
                </a:cubicBezTo>
                <a:lnTo>
                  <a:pt x="19873" y="4191554"/>
                </a:lnTo>
                <a:lnTo>
                  <a:pt x="13009" y="4167103"/>
                </a:lnTo>
                <a:cubicBezTo>
                  <a:pt x="13312" y="4153381"/>
                  <a:pt x="17586" y="4150338"/>
                  <a:pt x="19873" y="4141955"/>
                </a:cubicBezTo>
                <a:lnTo>
                  <a:pt x="19873" y="3806821"/>
                </a:lnTo>
                <a:lnTo>
                  <a:pt x="19873" y="3762336"/>
                </a:lnTo>
                <a:lnTo>
                  <a:pt x="12558" y="3737490"/>
                </a:lnTo>
                <a:cubicBezTo>
                  <a:pt x="18407" y="3727494"/>
                  <a:pt x="6970" y="3720184"/>
                  <a:pt x="4175" y="3712086"/>
                </a:cubicBezTo>
                <a:lnTo>
                  <a:pt x="560" y="3687606"/>
                </a:lnTo>
                <a:cubicBezTo>
                  <a:pt x="373" y="3681324"/>
                  <a:pt x="187" y="3675042"/>
                  <a:pt x="0" y="3668760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2FFC25-4726-A043-90CC-87A931B53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64" y="1504076"/>
            <a:ext cx="4249987" cy="29867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484FF8-D813-2B44-B6B0-41FA0202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331" y="4253062"/>
            <a:ext cx="8200863" cy="15497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4200" dirty="0"/>
              <a:t>Slight gender bias </a:t>
            </a:r>
            <a:br>
              <a:rPr lang="en-US" sz="4200" dirty="0"/>
            </a:br>
            <a:r>
              <a:rPr lang="en-US" sz="4200" dirty="0"/>
              <a:t>doesn’t change much</a:t>
            </a: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300478">
            <a:off x="1031887" y="-190038"/>
            <a:ext cx="464589" cy="1772054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C12D04B-B8EA-4F67-A905-0377F37C6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55CD4CE-F6F3-4058-AA85-ABBAA8C1B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2E9E23E-BC36-4B60-A361-E716A57E3B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31C94D39-A01C-4B72-99ED-F4928D049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3AA441E-F763-476A-89AE-1F7668A56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BCAD3FDA-82FF-D947-B784-D5E4B8F0F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710" y="1514637"/>
            <a:ext cx="4249987" cy="298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8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1E49-BB6B-6D44-AB0D-56F87DD6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Women want small dogs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F5473-11A9-7B4C-860D-571F7CFCF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A33BD-7F5F-834F-862C-9ACC47AC4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4" y="2318032"/>
            <a:ext cx="504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28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9" name="Rectangle 168">
            <a:extLst>
              <a:ext uri="{FF2B5EF4-FFF2-40B4-BE49-F238E27FC236}">
                <a16:creationId xmlns:a16="http://schemas.microsoft.com/office/drawing/2014/main" id="{06E29850-FF8C-4A70-A54F-29A8CFCF9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79E390A-405A-41FF-B91F-F5FAA0E59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7EAEBC66-E1C6-46AE-8EF1-E28EFEA3F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82A7822-6056-4415-A0D2-5FB3A84E8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74">
                <a:extLst>
                  <a:ext uri="{FF2B5EF4-FFF2-40B4-BE49-F238E27FC236}">
                    <a16:creationId xmlns:a16="http://schemas.microsoft.com/office/drawing/2014/main" id="{11E9B269-BA82-4AF1-BDBF-87F48002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950F564-36B0-4A58-84A7-3B03BE6C4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9" name="Freeform: Shape 176">
            <a:extLst>
              <a:ext uri="{FF2B5EF4-FFF2-40B4-BE49-F238E27FC236}">
                <a16:creationId xmlns:a16="http://schemas.microsoft.com/office/drawing/2014/main" id="{32B2619C-2C88-4DD6-96FE-CF708FF6A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5382" y="0"/>
            <a:ext cx="7266618" cy="6858000"/>
          </a:xfrm>
          <a:custGeom>
            <a:avLst/>
            <a:gdLst>
              <a:gd name="connsiteX0" fmla="*/ 414076 w 7266618"/>
              <a:gd name="connsiteY0" fmla="*/ 0 h 6858000"/>
              <a:gd name="connsiteX1" fmla="*/ 7266618 w 7266618"/>
              <a:gd name="connsiteY1" fmla="*/ 0 h 6858000"/>
              <a:gd name="connsiteX2" fmla="*/ 7266618 w 7266618"/>
              <a:gd name="connsiteY2" fmla="*/ 6858000 h 6858000"/>
              <a:gd name="connsiteX3" fmla="*/ 7086013 w 7266618"/>
              <a:gd name="connsiteY3" fmla="*/ 6858000 h 6858000"/>
              <a:gd name="connsiteX4" fmla="*/ 0 w 7266618"/>
              <a:gd name="connsiteY4" fmla="*/ 639950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66618" h="6858000">
                <a:moveTo>
                  <a:pt x="414076" y="0"/>
                </a:moveTo>
                <a:lnTo>
                  <a:pt x="7266618" y="0"/>
                </a:lnTo>
                <a:lnTo>
                  <a:pt x="7266618" y="6858000"/>
                </a:lnTo>
                <a:lnTo>
                  <a:pt x="7086013" y="6858000"/>
                </a:lnTo>
                <a:lnTo>
                  <a:pt x="0" y="6399503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: Shape 178">
            <a:extLst>
              <a:ext uri="{FF2B5EF4-FFF2-40B4-BE49-F238E27FC236}">
                <a16:creationId xmlns:a16="http://schemas.microsoft.com/office/drawing/2014/main" id="{AE3A44A7-098D-4DB2-9081-4499626D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7762" y="1"/>
            <a:ext cx="7144238" cy="6763357"/>
          </a:xfrm>
          <a:custGeom>
            <a:avLst/>
            <a:gdLst>
              <a:gd name="connsiteX0" fmla="*/ 405160 w 7144238"/>
              <a:gd name="connsiteY0" fmla="*/ 0 h 6763357"/>
              <a:gd name="connsiteX1" fmla="*/ 7144238 w 7144238"/>
              <a:gd name="connsiteY1" fmla="*/ 0 h 6763357"/>
              <a:gd name="connsiteX2" fmla="*/ 7144238 w 7144238"/>
              <a:gd name="connsiteY2" fmla="*/ 6763357 h 6763357"/>
              <a:gd name="connsiteX3" fmla="*/ 6459827 w 7144238"/>
              <a:gd name="connsiteY3" fmla="*/ 6719077 h 6763357"/>
              <a:gd name="connsiteX4" fmla="*/ 6425309 w 7144238"/>
              <a:gd name="connsiteY4" fmla="*/ 6728146 h 6763357"/>
              <a:gd name="connsiteX5" fmla="*/ 6379064 w 7144238"/>
              <a:gd name="connsiteY5" fmla="*/ 6724689 h 6763357"/>
              <a:gd name="connsiteX6" fmla="*/ 6358967 w 7144238"/>
              <a:gd name="connsiteY6" fmla="*/ 6735815 h 6763357"/>
              <a:gd name="connsiteX7" fmla="*/ 6340027 w 7144238"/>
              <a:gd name="connsiteY7" fmla="*/ 6739948 h 6763357"/>
              <a:gd name="connsiteX8" fmla="*/ 6325659 w 7144238"/>
              <a:gd name="connsiteY8" fmla="*/ 6739848 h 6763357"/>
              <a:gd name="connsiteX9" fmla="*/ 6311135 w 7144238"/>
              <a:gd name="connsiteY9" fmla="*/ 6731574 h 6763357"/>
              <a:gd name="connsiteX10" fmla="*/ 6300815 w 7144238"/>
              <a:gd name="connsiteY10" fmla="*/ 6733959 h 6763357"/>
              <a:gd name="connsiteX11" fmla="*/ 6282467 w 7144238"/>
              <a:gd name="connsiteY11" fmla="*/ 6724911 h 6763357"/>
              <a:gd name="connsiteX12" fmla="*/ 6255353 w 7144238"/>
              <a:gd name="connsiteY12" fmla="*/ 6715920 h 6763357"/>
              <a:gd name="connsiteX13" fmla="*/ 6236864 w 7144238"/>
              <a:gd name="connsiteY13" fmla="*/ 6707006 h 6763357"/>
              <a:gd name="connsiteX14" fmla="*/ 6233355 w 7144238"/>
              <a:gd name="connsiteY14" fmla="*/ 6704418 h 6763357"/>
              <a:gd name="connsiteX15" fmla="*/ 6109120 w 7144238"/>
              <a:gd name="connsiteY15" fmla="*/ 6696380 h 6763357"/>
              <a:gd name="connsiteX16" fmla="*/ 6099785 w 7144238"/>
              <a:gd name="connsiteY16" fmla="*/ 6698416 h 6763357"/>
              <a:gd name="connsiteX17" fmla="*/ 6069037 w 7144238"/>
              <a:gd name="connsiteY17" fmla="*/ 6693786 h 6763357"/>
              <a:gd name="connsiteX18" fmla="*/ 6064316 w 7144238"/>
              <a:gd name="connsiteY18" fmla="*/ 6697077 h 6763357"/>
              <a:gd name="connsiteX19" fmla="*/ 6034319 w 7144238"/>
              <a:gd name="connsiteY19" fmla="*/ 6691540 h 6763357"/>
              <a:gd name="connsiteX20" fmla="*/ 6001003 w 7144238"/>
              <a:gd name="connsiteY20" fmla="*/ 6692438 h 6763357"/>
              <a:gd name="connsiteX21" fmla="*/ 5998001 w 7144238"/>
              <a:gd name="connsiteY21" fmla="*/ 6700454 h 6763357"/>
              <a:gd name="connsiteX22" fmla="*/ 5990691 w 7144238"/>
              <a:gd name="connsiteY22" fmla="*/ 6700703 h 6763357"/>
              <a:gd name="connsiteX23" fmla="*/ 5979267 w 7144238"/>
              <a:gd name="connsiteY23" fmla="*/ 6699807 h 6763357"/>
              <a:gd name="connsiteX24" fmla="*/ 5954209 w 7144238"/>
              <a:gd name="connsiteY24" fmla="*/ 6689568 h 6763357"/>
              <a:gd name="connsiteX25" fmla="*/ 18822 w 7144238"/>
              <a:gd name="connsiteY25" fmla="*/ 6306907 h 6763357"/>
              <a:gd name="connsiteX26" fmla="*/ 166 w 7144238"/>
              <a:gd name="connsiteY26" fmla="*/ 6263796 h 676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144238" h="6763357">
                <a:moveTo>
                  <a:pt x="405160" y="0"/>
                </a:moveTo>
                <a:lnTo>
                  <a:pt x="7144238" y="0"/>
                </a:lnTo>
                <a:lnTo>
                  <a:pt x="7144238" y="6763357"/>
                </a:lnTo>
                <a:lnTo>
                  <a:pt x="6459827" y="6719077"/>
                </a:lnTo>
                <a:lnTo>
                  <a:pt x="6425309" y="6728146"/>
                </a:lnTo>
                <a:cubicBezTo>
                  <a:pt x="6409895" y="6726993"/>
                  <a:pt x="6394479" y="6725842"/>
                  <a:pt x="6379064" y="6724689"/>
                </a:cubicBezTo>
                <a:cubicBezTo>
                  <a:pt x="6372030" y="6715563"/>
                  <a:pt x="6365385" y="6732086"/>
                  <a:pt x="6358967" y="6735815"/>
                </a:cubicBezTo>
                <a:lnTo>
                  <a:pt x="6340027" y="6739948"/>
                </a:lnTo>
                <a:cubicBezTo>
                  <a:pt x="6335238" y="6739915"/>
                  <a:pt x="6330449" y="6739881"/>
                  <a:pt x="6325659" y="6739848"/>
                </a:cubicBezTo>
                <a:lnTo>
                  <a:pt x="6311135" y="6731574"/>
                </a:lnTo>
                <a:cubicBezTo>
                  <a:pt x="6306994" y="6730594"/>
                  <a:pt x="6305592" y="6735069"/>
                  <a:pt x="6300815" y="6733959"/>
                </a:cubicBezTo>
                <a:lnTo>
                  <a:pt x="6282467" y="6724911"/>
                </a:lnTo>
                <a:lnTo>
                  <a:pt x="6255353" y="6715920"/>
                </a:lnTo>
                <a:lnTo>
                  <a:pt x="6236864" y="6707006"/>
                </a:lnTo>
                <a:lnTo>
                  <a:pt x="6233355" y="6704418"/>
                </a:lnTo>
                <a:lnTo>
                  <a:pt x="6109120" y="6696380"/>
                </a:lnTo>
                <a:lnTo>
                  <a:pt x="6099785" y="6698416"/>
                </a:lnTo>
                <a:cubicBezTo>
                  <a:pt x="6089536" y="6696872"/>
                  <a:pt x="6079286" y="6695330"/>
                  <a:pt x="6069037" y="6693786"/>
                </a:cubicBezTo>
                <a:lnTo>
                  <a:pt x="6064316" y="6697077"/>
                </a:lnTo>
                <a:lnTo>
                  <a:pt x="6034319" y="6691540"/>
                </a:lnTo>
                <a:cubicBezTo>
                  <a:pt x="6024275" y="6691397"/>
                  <a:pt x="6006982" y="6689475"/>
                  <a:pt x="6001003" y="6692438"/>
                </a:cubicBezTo>
                <a:lnTo>
                  <a:pt x="5998001" y="6700454"/>
                </a:lnTo>
                <a:lnTo>
                  <a:pt x="5990691" y="6700703"/>
                </a:lnTo>
                <a:cubicBezTo>
                  <a:pt x="5990200" y="6700044"/>
                  <a:pt x="5979695" y="6699887"/>
                  <a:pt x="5979267" y="6699807"/>
                </a:cubicBezTo>
                <a:lnTo>
                  <a:pt x="5954209" y="6689568"/>
                </a:lnTo>
                <a:cubicBezTo>
                  <a:pt x="4960801" y="6624085"/>
                  <a:pt x="1011162" y="6377869"/>
                  <a:pt x="18822" y="6306907"/>
                </a:cubicBezTo>
                <a:cubicBezTo>
                  <a:pt x="7045" y="6306088"/>
                  <a:pt x="-1290" y="6286821"/>
                  <a:pt x="166" y="6263796"/>
                </a:cubicBez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1" name="Freeform: Shape 180">
            <a:extLst>
              <a:ext uri="{FF2B5EF4-FFF2-40B4-BE49-F238E27FC236}">
                <a16:creationId xmlns:a16="http://schemas.microsoft.com/office/drawing/2014/main" id="{4F1CB7E3-24EA-46FC-AFBA-DD5B72918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622473">
            <a:off x="5112196" y="5427250"/>
            <a:ext cx="465088" cy="1630582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7895A43-24B2-BF48-9946-D432F26AF7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08" b="-2"/>
          <a:stretch/>
        </p:blipFill>
        <p:spPr>
          <a:xfrm>
            <a:off x="7203144" y="3463638"/>
            <a:ext cx="3844893" cy="29246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1C4A7-EF2B-6348-8671-2F99C0319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863" y="188744"/>
            <a:ext cx="5963457" cy="3154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A468B6-A6DA-DA4B-A952-4B9443688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4876801" cy="2225675"/>
          </a:xfrm>
        </p:spPr>
        <p:txBody>
          <a:bodyPr>
            <a:normAutofit/>
          </a:bodyPr>
          <a:lstStyle/>
          <a:p>
            <a:r>
              <a:rPr lang="en-US"/>
              <a:t>Zurich owned 292 different dog breeds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55253-F6D7-2345-8C1E-8E325588B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955925"/>
            <a:ext cx="3285553" cy="3216274"/>
          </a:xfrm>
        </p:spPr>
        <p:txBody>
          <a:bodyPr>
            <a:normAutofit/>
          </a:bodyPr>
          <a:lstStyle/>
          <a:p>
            <a:r>
              <a:rPr lang="en-US" dirty="0"/>
              <a:t>Top 13 breeds account for 50% of all Zurich dogs</a:t>
            </a:r>
          </a:p>
          <a:p>
            <a:r>
              <a:rPr lang="en-US" dirty="0"/>
              <a:t>1 in 10 dogs is a mutt</a:t>
            </a:r>
          </a:p>
        </p:txBody>
      </p:sp>
    </p:spTree>
    <p:extLst>
      <p:ext uri="{BB962C8B-B14F-4D97-AF65-F5344CB8AC3E}">
        <p14:creationId xmlns:p14="http://schemas.microsoft.com/office/powerpoint/2010/main" val="107456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6BA10EFB-A0C8-4F9F-AB14-5BDF29BF8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52D904-CEDD-8542-A389-C038FDF9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472" y="1138687"/>
            <a:ext cx="5245139" cy="3573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5000"/>
              <a:t>Mutt share does not depend on </a:t>
            </a:r>
            <a:br>
              <a:rPr lang="en-US" sz="5000"/>
            </a:br>
            <a:r>
              <a:rPr lang="en-US" sz="5000"/>
              <a:t>owner gender </a:t>
            </a:r>
            <a:br>
              <a:rPr lang="en-US" sz="5000"/>
            </a:br>
            <a:r>
              <a:rPr lang="en-US" sz="5000"/>
              <a:t>or owner age </a:t>
            </a:r>
            <a:endParaRPr lang="en-US" sz="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B37B7-15AD-EA4E-A580-5C96F4A96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411" y="685800"/>
            <a:ext cx="4426790" cy="3291717"/>
          </a:xfrm>
          <a:prstGeom prst="rect">
            <a:avLst/>
          </a:prstGeom>
        </p:spPr>
      </p:pic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0E89D54-11FD-1A4F-87DF-21105CFBA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9411" y="4400426"/>
            <a:ext cx="4426790" cy="1527242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D5F2CAB-C6B7-428C-B30F-BC2638F91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CB63B18-96BC-43BF-B0ED-8998258B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2AC828B0-1929-4EBA-A0AE-FFE14896B4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08635F7-91F6-43AA-92CF-BFB5CCD27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E9D7A0F-5EC5-43CE-8FAE-8B277CBAC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33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A0980D0-C2CB-4F0C-833C-1B6483572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16287B8-D771-4102-A547-95F1D484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481674" y="478435"/>
            <a:ext cx="7411319" cy="5612106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02B3F3D7-F61A-47E5-9E6D-4718104A5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5313971" y="-448352"/>
            <a:ext cx="5762562" cy="7461412"/>
          </a:xfrm>
          <a:custGeom>
            <a:avLst/>
            <a:gdLst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8872 w 5747715"/>
              <a:gd name="connsiteY41" fmla="*/ 7194396 h 7476434"/>
              <a:gd name="connsiteX42" fmla="*/ 23220 w 5747715"/>
              <a:gd name="connsiteY42" fmla="*/ 7194103 h 7476434"/>
              <a:gd name="connsiteX43" fmla="*/ 23354 w 5747715"/>
              <a:gd name="connsiteY43" fmla="*/ 7191771 h 7476434"/>
              <a:gd name="connsiteX44" fmla="*/ 10670 w 5747715"/>
              <a:gd name="connsiteY44" fmla="*/ 7185736 h 7476434"/>
              <a:gd name="connsiteX45" fmla="*/ 51 w 5747715"/>
              <a:gd name="connsiteY45" fmla="*/ 7156095 h 7476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747715" h="7476434">
                <a:moveTo>
                  <a:pt x="51" y="7156095"/>
                </a:moveTo>
                <a:cubicBezTo>
                  <a:pt x="124190" y="4787390"/>
                  <a:pt x="248330" y="2418685"/>
                  <a:pt x="372468" y="49980"/>
                </a:cubicBezTo>
                <a:cubicBezTo>
                  <a:pt x="373654" y="27351"/>
                  <a:pt x="405522" y="-1158"/>
                  <a:pt x="428298" y="36"/>
                </a:cubicBezTo>
                <a:lnTo>
                  <a:pt x="1260896" y="43670"/>
                </a:lnTo>
                <a:lnTo>
                  <a:pt x="1260903" y="43667"/>
                </a:lnTo>
                <a:lnTo>
                  <a:pt x="5703188" y="276477"/>
                </a:lnTo>
                <a:cubicBezTo>
                  <a:pt x="5714585" y="277107"/>
                  <a:pt x="5724660" y="282250"/>
                  <a:pt x="5731744" y="290068"/>
                </a:cubicBezTo>
                <a:lnTo>
                  <a:pt x="5737944" y="307379"/>
                </a:lnTo>
                <a:lnTo>
                  <a:pt x="5747715" y="310316"/>
                </a:lnTo>
                <a:cubicBezTo>
                  <a:pt x="5746977" y="322786"/>
                  <a:pt x="5743096" y="355617"/>
                  <a:pt x="5742359" y="368088"/>
                </a:cubicBezTo>
                <a:lnTo>
                  <a:pt x="5729800" y="582441"/>
                </a:lnTo>
                <a:lnTo>
                  <a:pt x="5729763" y="583226"/>
                </a:lnTo>
                <a:cubicBezTo>
                  <a:pt x="5722428" y="733989"/>
                  <a:pt x="5713606" y="911960"/>
                  <a:pt x="5703604" y="1111310"/>
                </a:cubicBezTo>
                <a:lnTo>
                  <a:pt x="5701408" y="1154921"/>
                </a:lnTo>
                <a:lnTo>
                  <a:pt x="5702723" y="1160573"/>
                </a:lnTo>
                <a:cubicBezTo>
                  <a:pt x="5703803" y="1166988"/>
                  <a:pt x="5704640" y="1175774"/>
                  <a:pt x="5704569" y="1189001"/>
                </a:cubicBezTo>
                <a:cubicBezTo>
                  <a:pt x="5691019" y="1221169"/>
                  <a:pt x="5716594" y="1265177"/>
                  <a:pt x="5698571" y="1305093"/>
                </a:cubicBezTo>
                <a:cubicBezTo>
                  <a:pt x="5693911" y="1319772"/>
                  <a:pt x="5691545" y="1365200"/>
                  <a:pt x="5698439" y="1373782"/>
                </a:cubicBezTo>
                <a:cubicBezTo>
                  <a:pt x="5699458" y="1383251"/>
                  <a:pt x="5696136" y="1394305"/>
                  <a:pt x="5703819" y="1398663"/>
                </a:cubicBezTo>
                <a:cubicBezTo>
                  <a:pt x="5704940" y="1430445"/>
                  <a:pt x="5706050" y="1527461"/>
                  <a:pt x="5705163" y="1564478"/>
                </a:cubicBezTo>
                <a:cubicBezTo>
                  <a:pt x="5704796" y="1577686"/>
                  <a:pt x="5698864" y="1607559"/>
                  <a:pt x="5698497" y="1620768"/>
                </a:cubicBezTo>
                <a:cubicBezTo>
                  <a:pt x="5692571" y="1683165"/>
                  <a:pt x="5688920" y="1698353"/>
                  <a:pt x="5682815" y="1736849"/>
                </a:cubicBezTo>
                <a:cubicBezTo>
                  <a:pt x="5683151" y="1766510"/>
                  <a:pt x="5683487" y="1796170"/>
                  <a:pt x="5683823" y="1825831"/>
                </a:cubicBezTo>
                <a:lnTo>
                  <a:pt x="5677720" y="1838743"/>
                </a:lnTo>
                <a:cubicBezTo>
                  <a:pt x="5673913" y="1853643"/>
                  <a:pt x="5672993" y="1870248"/>
                  <a:pt x="5671230" y="1885441"/>
                </a:cubicBezTo>
                <a:lnTo>
                  <a:pt x="5662929" y="1912918"/>
                </a:lnTo>
                <a:lnTo>
                  <a:pt x="5658020" y="2008900"/>
                </a:lnTo>
                <a:lnTo>
                  <a:pt x="5650780" y="2149876"/>
                </a:lnTo>
                <a:lnTo>
                  <a:pt x="5651025" y="2150933"/>
                </a:lnTo>
                <a:cubicBezTo>
                  <a:pt x="5652105" y="2157348"/>
                  <a:pt x="5652942" y="2166133"/>
                  <a:pt x="5652871" y="2179360"/>
                </a:cubicBezTo>
                <a:cubicBezTo>
                  <a:pt x="5639321" y="2211528"/>
                  <a:pt x="5664896" y="2255536"/>
                  <a:pt x="5646872" y="2295452"/>
                </a:cubicBezTo>
                <a:cubicBezTo>
                  <a:pt x="5642213" y="2310133"/>
                  <a:pt x="5639848" y="2355559"/>
                  <a:pt x="5646741" y="2364141"/>
                </a:cubicBezTo>
                <a:cubicBezTo>
                  <a:pt x="5647760" y="2373611"/>
                  <a:pt x="5650256" y="2384651"/>
                  <a:pt x="5657938" y="2389009"/>
                </a:cubicBezTo>
                <a:cubicBezTo>
                  <a:pt x="5636135" y="2742946"/>
                  <a:pt x="5586710" y="3553874"/>
                  <a:pt x="5533444" y="4422183"/>
                </a:cubicBezTo>
                <a:lnTo>
                  <a:pt x="5526370" y="4537395"/>
                </a:lnTo>
                <a:lnTo>
                  <a:pt x="5503188" y="4975984"/>
                </a:lnTo>
                <a:cubicBezTo>
                  <a:pt x="5446496" y="6045372"/>
                  <a:pt x="5395355" y="6990311"/>
                  <a:pt x="5369324" y="7437603"/>
                </a:cubicBezTo>
                <a:cubicBezTo>
                  <a:pt x="5368009" y="7460204"/>
                  <a:pt x="5348609" y="7477516"/>
                  <a:pt x="5325855" y="7476382"/>
                </a:cubicBezTo>
                <a:lnTo>
                  <a:pt x="4493251" y="7432748"/>
                </a:lnTo>
                <a:lnTo>
                  <a:pt x="4493249" y="7432748"/>
                </a:lnTo>
                <a:lnTo>
                  <a:pt x="39226" y="7199323"/>
                </a:lnTo>
                <a:lnTo>
                  <a:pt x="28872" y="7194396"/>
                </a:lnTo>
                <a:lnTo>
                  <a:pt x="23220" y="7194103"/>
                </a:lnTo>
                <a:lnTo>
                  <a:pt x="23354" y="7191771"/>
                </a:lnTo>
                <a:lnTo>
                  <a:pt x="10670" y="7185736"/>
                </a:lnTo>
                <a:cubicBezTo>
                  <a:pt x="3585" y="7177918"/>
                  <a:pt x="-510" y="7167425"/>
                  <a:pt x="51" y="71560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6EB8B-E69A-4846-BF39-EB018704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1251">
            <a:off x="4791025" y="838213"/>
            <a:ext cx="6814585" cy="4862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EFB2C6-CC6D-7944-8CFF-BC086949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682945"/>
            <a:ext cx="4451132" cy="310143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400"/>
              <a:t>Dogs of known breed tend to be younger, mutts owned equally often at all 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9093F-128F-5244-A634-1AF6A5649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5256325"/>
            <a:ext cx="2722375" cy="915875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Does this reflect adoption versus breeding statistics?</a:t>
            </a:r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3BEA892B-8C13-4097-9211-8894FB81B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246142">
            <a:off x="10976334" y="-447338"/>
            <a:ext cx="444795" cy="205837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464AF36-4E8E-4205-B8DE-FFA5665C9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9823D03-625A-44AF-9047-BEBE5E2D6A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3861FA53-1B2D-42E4-917A-1EFD6335A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868A989-D930-4AD4-B238-66F0189140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83729635-CDB3-4134-BFCD-E66EF4736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35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DA8F16D-E6ED-436E-BA0C-5711B96A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BE059-11DB-A64A-B248-13438389E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46" y="685800"/>
            <a:ext cx="4569755" cy="1911741"/>
          </a:xfrm>
        </p:spPr>
        <p:txBody>
          <a:bodyPr>
            <a:normAutofit/>
          </a:bodyPr>
          <a:lstStyle/>
          <a:p>
            <a:pPr algn="r"/>
            <a:r>
              <a:rPr lang="en-US" sz="3700"/>
              <a:t>Location’s role remains mysterious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65BCCF-C64B-B745-B8C5-7E97089F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12" y="1269124"/>
            <a:ext cx="6146743" cy="431975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20F2A-8CCB-4745-91A1-E8DFBAA20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1545" y="2961280"/>
            <a:ext cx="3764655" cy="3215683"/>
          </a:xfrm>
        </p:spPr>
        <p:txBody>
          <a:bodyPr>
            <a:normAutofit/>
          </a:bodyPr>
          <a:lstStyle/>
          <a:p>
            <a:r>
              <a:rPr lang="en-US" dirty="0"/>
              <a:t>Useful information to collect by city quarter:</a:t>
            </a:r>
          </a:p>
          <a:p>
            <a:pPr lvl="1"/>
            <a:r>
              <a:rPr lang="en-US" dirty="0"/>
              <a:t>Socioeconomic data</a:t>
            </a:r>
          </a:p>
          <a:p>
            <a:pPr lvl="1"/>
            <a:r>
              <a:rPr lang="en-US" dirty="0"/>
              <a:t>Ethnic or racial data</a:t>
            </a:r>
          </a:p>
          <a:p>
            <a:pPr lvl="1"/>
            <a:r>
              <a:rPr lang="en-US" dirty="0"/>
              <a:t>Renting/owning statistics</a:t>
            </a:r>
          </a:p>
          <a:p>
            <a:pPr lvl="1"/>
            <a:r>
              <a:rPr lang="en-US" dirty="0"/>
              <a:t>...and more!</a:t>
            </a:r>
          </a:p>
          <a:p>
            <a:pPr lvl="1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F03D5C-2778-4AA3-9CAE-034E41B3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7ECCA3A-0659-4EC0-BA3F-B5CA3EEC6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A40E924-2CF2-41A8-BBDA-C62AAA752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61D3586-77A4-487A-BEAB-4835C8F1A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C75FCAB-6D89-4593-BECF-F52AB70DA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407256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Light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7FAD7E"/>
      </a:accent1>
      <a:accent2>
        <a:srgbClr val="8BAB72"/>
      </a:accent2>
      <a:accent3>
        <a:srgbClr val="9EA57A"/>
      </a:accent3>
      <a:accent4>
        <a:srgbClr val="B0A075"/>
      </a:accent4>
      <a:accent5>
        <a:srgbClr val="C19987"/>
      </a:accent5>
      <a:accent6>
        <a:srgbClr val="BC7D83"/>
      </a:accent6>
      <a:hlink>
        <a:srgbClr val="AD69AE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612</Words>
  <Application>Microsoft Macintosh PowerPoint</Application>
  <PresentationFormat>Widescreen</PresentationFormat>
  <Paragraphs>73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Consolas</vt:lpstr>
      <vt:lpstr>Franklin Gothic Heavy</vt:lpstr>
      <vt:lpstr>StreetscapeVTI</vt:lpstr>
      <vt:lpstr>Dogs of Zurich: 2015</vt:lpstr>
      <vt:lpstr>Dog Ownership Peaks from 41-60</vt:lpstr>
      <vt:lpstr>Women Own Twice As Many Dogs</vt:lpstr>
      <vt:lpstr>Slight gender bias  doesn’t change much</vt:lpstr>
      <vt:lpstr>Women want small dogs</vt:lpstr>
      <vt:lpstr>Zurich owned 292 different dog breeds</vt:lpstr>
      <vt:lpstr>Mutt share does not depend on  owner gender  or owner age </vt:lpstr>
      <vt:lpstr>Dogs of known breed tend to be younger, mutts owned equally often at all ages</vt:lpstr>
      <vt:lpstr>Location’s role remains mysterious</vt:lpstr>
      <vt:lpstr>Questions remaining</vt:lpstr>
      <vt:lpstr>Questions remaining</vt:lpstr>
      <vt:lpstr>Questions remaining</vt:lpstr>
      <vt:lpstr>Questions remaining</vt:lpstr>
      <vt:lpstr>Targeting by dog breeds can be effective</vt:lpstr>
      <vt:lpstr>Conclusions</vt:lpstr>
      <vt:lpstr>Conclusions</vt:lpstr>
      <vt:lpstr>Conclusions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of Zurich: 2015</dc:title>
  <dc:creator>Maddi R. Ross</dc:creator>
  <cp:lastModifiedBy>Maddi R. Ross</cp:lastModifiedBy>
  <cp:revision>32</cp:revision>
  <dcterms:created xsi:type="dcterms:W3CDTF">2022-03-21T23:12:53Z</dcterms:created>
  <dcterms:modified xsi:type="dcterms:W3CDTF">2022-03-22T01:12:48Z</dcterms:modified>
</cp:coreProperties>
</file>